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Roboto Slab Thin Bold" charset="0"/>
      <p:regular r:id="rId17"/>
    </p:embeddedFont>
    <p:embeddedFont>
      <p:font typeface="Roboto Slab Regular" charset="0"/>
      <p:regular r:id="rId18"/>
    </p:embeddedFont>
    <p:embeddedFont>
      <p:font typeface="CAT Neuzeit" charset="0"/>
      <p:regular r:id="rId19"/>
    </p:embeddedFont>
    <p:embeddedFont>
      <p:font typeface="Roboto Slab Regular Bold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rimo" charset="0"/>
      <p:regular r:id="rId25"/>
    </p:embeddedFont>
    <p:embeddedFont>
      <p:font typeface="Open Sans Light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-3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06" b="770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308" y="563023"/>
            <a:ext cx="18142487" cy="9160955"/>
            <a:chOff x="0" y="0"/>
            <a:chExt cx="4219248" cy="21304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9248" cy="2130488"/>
            </a:xfrm>
            <a:custGeom>
              <a:avLst/>
              <a:gdLst/>
              <a:ahLst/>
              <a:cxnLst/>
              <a:rect l="l" t="t" r="r" b="b"/>
              <a:pathLst>
                <a:path w="4219248" h="2130488">
                  <a:moveTo>
                    <a:pt x="4094788" y="2130487"/>
                  </a:moveTo>
                  <a:lnTo>
                    <a:pt x="124460" y="2130487"/>
                  </a:lnTo>
                  <a:cubicBezTo>
                    <a:pt x="55880" y="2130487"/>
                    <a:pt x="0" y="2074607"/>
                    <a:pt x="0" y="2006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94788" y="0"/>
                  </a:lnTo>
                  <a:cubicBezTo>
                    <a:pt x="4163368" y="0"/>
                    <a:pt x="4219248" y="55880"/>
                    <a:pt x="4219248" y="124460"/>
                  </a:cubicBezTo>
                  <a:lnTo>
                    <a:pt x="4219248" y="2006028"/>
                  </a:lnTo>
                  <a:cubicBezTo>
                    <a:pt x="4219248" y="2074607"/>
                    <a:pt x="4163368" y="2130488"/>
                    <a:pt x="4094788" y="2130488"/>
                  </a:cubicBezTo>
                  <a:close/>
                </a:path>
              </a:pathLst>
            </a:custGeom>
            <a:solidFill>
              <a:srgbClr val="44704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24081">
            <a:off x="14706211" y="6497388"/>
            <a:ext cx="5106178" cy="50124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86921">
            <a:off x="14683059" y="2097079"/>
            <a:ext cx="4184891" cy="4108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8136">
            <a:off x="16825399" y="23346"/>
            <a:ext cx="2102911" cy="206432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87393" y="1753127"/>
            <a:ext cx="12371335" cy="4521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FFFCEB"/>
                </a:solidFill>
                <a:latin typeface="CAT Neuzeit Bold"/>
              </a:rPr>
              <a:t>"АНАЛИЗ ОСНОВНЫХ ФОРМ И ТЕНДЕНЦИЙ РАЗВИТИЯ ЭКОЛОГИЧЕСКОГО ТУРИЗМА В АМУРСКОЙ ОБЛАСТИ"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7393" y="7655595"/>
            <a:ext cx="12784157" cy="12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4"/>
              </a:lnSpc>
            </a:pPr>
            <a:r>
              <a:rPr lang="en-US" sz="3703">
                <a:solidFill>
                  <a:srgbClr val="FFFCEB"/>
                </a:solidFill>
                <a:latin typeface="Roboto Slab Thin Bold"/>
              </a:rPr>
              <a:t>Алябьева Виктория Александровна, 403гр. </a:t>
            </a:r>
          </a:p>
          <a:p>
            <a:pPr>
              <a:lnSpc>
                <a:spcPts val="5184"/>
              </a:lnSpc>
              <a:spcBef>
                <a:spcPct val="0"/>
              </a:spcBef>
            </a:pPr>
            <a:r>
              <a:rPr lang="en-US" sz="3703">
                <a:solidFill>
                  <a:srgbClr val="FFFCEB"/>
                </a:solidFill>
                <a:latin typeface="Roboto Slab Thin Bold"/>
              </a:rPr>
              <a:t>Научный руководитель: к.э.н., доцент Евграфова Л.В.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7393" y="957335"/>
            <a:ext cx="10926356" cy="533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FCEB"/>
                </a:solidFill>
                <a:latin typeface="Roboto Slab Regular"/>
              </a:rPr>
              <a:t>Выпускная квалификационная работа на тему: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87393" y="6698570"/>
            <a:ext cx="1392660" cy="986924"/>
            <a:chOff x="0" y="0"/>
            <a:chExt cx="806450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FCEB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985314">
            <a:off x="475541" y="6190933"/>
            <a:ext cx="5029200" cy="570235"/>
            <a:chOff x="0" y="0"/>
            <a:chExt cx="3785870" cy="429260"/>
          </a:xfrm>
        </p:grpSpPr>
        <p:sp>
          <p:nvSpPr>
            <p:cNvPr id="3" name="Freeform 3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F3986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990141" y="942975"/>
            <a:ext cx="12307719" cy="72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FFFCEB"/>
                </a:solidFill>
                <a:latin typeface="CAT Neuzeit Bold"/>
              </a:rPr>
              <a:t>ДИНАМИКА РАЗВИТИЯ ЭКОТУРИЗМА В РЕГИОНЕ</a:t>
            </a:r>
          </a:p>
        </p:txBody>
      </p:sp>
      <p:grpSp>
        <p:nvGrpSpPr>
          <p:cNvPr id="5" name="Group 5"/>
          <p:cNvGrpSpPr/>
          <p:nvPr/>
        </p:nvGrpSpPr>
        <p:grpSpPr>
          <a:xfrm rot="-2986039">
            <a:off x="6588850" y="6413303"/>
            <a:ext cx="5110300" cy="579430"/>
            <a:chOff x="0" y="0"/>
            <a:chExt cx="3785870" cy="429260"/>
          </a:xfrm>
        </p:grpSpPr>
        <p:sp>
          <p:nvSpPr>
            <p:cNvPr id="6" name="Freeform 6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F39865"/>
            </a:solidFill>
          </p:spPr>
        </p:sp>
      </p:grpSp>
      <p:grpSp>
        <p:nvGrpSpPr>
          <p:cNvPr id="7" name="Group 7"/>
          <p:cNvGrpSpPr/>
          <p:nvPr/>
        </p:nvGrpSpPr>
        <p:grpSpPr>
          <a:xfrm rot="-2982265">
            <a:off x="12300615" y="6436043"/>
            <a:ext cx="5029200" cy="570235"/>
            <a:chOff x="0" y="0"/>
            <a:chExt cx="3785870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F39865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492088" y="8131186"/>
            <a:ext cx="299610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Light"/>
              </a:rPr>
              <a:t>2014 год - 100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7945" y="4262961"/>
            <a:ext cx="299610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Light"/>
              </a:rPr>
              <a:t>2018 год - 156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31074" y="6418901"/>
            <a:ext cx="299610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Light"/>
              </a:rPr>
              <a:t>+56%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92088" y="2444250"/>
            <a:ext cx="3498078" cy="147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FFFCEB"/>
                </a:solidFill>
                <a:latin typeface="CAT Neuzeit Bold"/>
              </a:rPr>
              <a:t>КОЛИЧЕСТВО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CEB"/>
                </a:solidFill>
                <a:latin typeface="CAT Neuzeit Bold"/>
              </a:rPr>
              <a:t>ООПТ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92638" y="2444250"/>
            <a:ext cx="3498078" cy="147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FFFCEB"/>
                </a:solidFill>
                <a:latin typeface="CAT Neuzeit Bold"/>
              </a:rPr>
              <a:t>КОЛИЧЕСТВО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CEB"/>
                </a:solidFill>
                <a:latin typeface="CAT Neuzeit Bold"/>
              </a:rPr>
              <a:t>ЭКОТРОП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45948" y="4291960"/>
            <a:ext cx="299610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Light"/>
              </a:rPr>
              <a:t>2019 год - 9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92638" y="8131186"/>
            <a:ext cx="299610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Light"/>
              </a:rPr>
              <a:t>2014 год - 5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27209" y="6418901"/>
            <a:ext cx="299610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Light"/>
              </a:rPr>
              <a:t>+80%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48820" y="2444250"/>
            <a:ext cx="3498078" cy="147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FFFCEB"/>
                </a:solidFill>
                <a:latin typeface="CAT Neuzeit Bold"/>
              </a:rPr>
              <a:t>КОЛИЧЕСТВО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CEB"/>
                </a:solidFill>
                <a:latin typeface="CAT Neuzeit Bold"/>
              </a:rPr>
              <a:t>ПОСЕТИТЕЛЕЙ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71482" y="4315326"/>
            <a:ext cx="299610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Light"/>
              </a:rPr>
              <a:t>2019 год - 1528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48820" y="8276116"/>
            <a:ext cx="299610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Light"/>
              </a:rPr>
              <a:t>2014 год - 318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63195" y="6418901"/>
            <a:ext cx="299610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Light"/>
              </a:rPr>
              <a:t>+280%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60541" y="585531"/>
            <a:ext cx="12566919" cy="70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44704A"/>
                </a:solidFill>
                <a:latin typeface="CAT Neuzeit Bold"/>
              </a:rPr>
              <a:t>РЕЗУЛЬТАТЫ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483076" y="1275168"/>
            <a:ext cx="7528757" cy="8437508"/>
            <a:chOff x="0" y="0"/>
            <a:chExt cx="2326404" cy="26072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26404" cy="2607210"/>
            </a:xfrm>
            <a:custGeom>
              <a:avLst/>
              <a:gdLst/>
              <a:ahLst/>
              <a:cxnLst/>
              <a:rect l="l" t="t" r="r" b="b"/>
              <a:pathLst>
                <a:path w="2326404" h="2607210">
                  <a:moveTo>
                    <a:pt x="2201944" y="2607210"/>
                  </a:moveTo>
                  <a:lnTo>
                    <a:pt x="124460" y="2607210"/>
                  </a:lnTo>
                  <a:cubicBezTo>
                    <a:pt x="55880" y="2607210"/>
                    <a:pt x="0" y="2551330"/>
                    <a:pt x="0" y="24827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01944" y="0"/>
                  </a:lnTo>
                  <a:cubicBezTo>
                    <a:pt x="2270524" y="0"/>
                    <a:pt x="2326404" y="55880"/>
                    <a:pt x="2326404" y="124460"/>
                  </a:cubicBezTo>
                  <a:lnTo>
                    <a:pt x="2326404" y="2482750"/>
                  </a:lnTo>
                  <a:cubicBezTo>
                    <a:pt x="2326404" y="2551331"/>
                    <a:pt x="2270524" y="2607210"/>
                    <a:pt x="2201944" y="2607210"/>
                  </a:cubicBezTo>
                  <a:close/>
                </a:path>
              </a:pathLst>
            </a:custGeom>
            <a:solidFill>
              <a:srgbClr val="44704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285251" y="2238331"/>
            <a:ext cx="6529422" cy="655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5"/>
              </a:lnSpc>
            </a:pPr>
            <a:r>
              <a:rPr lang="en-US" sz="2799">
                <a:solidFill>
                  <a:srgbClr val="FFFCEB"/>
                </a:solidFill>
                <a:latin typeface="Roboto Slab Regular"/>
              </a:rPr>
              <a:t>9 районов обладают высоким природно-климатическим потенциалом.  </a:t>
            </a:r>
          </a:p>
          <a:p>
            <a:pPr>
              <a:lnSpc>
                <a:spcPts val="4675"/>
              </a:lnSpc>
            </a:pPr>
            <a:endParaRPr/>
          </a:p>
          <a:p>
            <a:pPr>
              <a:lnSpc>
                <a:spcPts val="4675"/>
              </a:lnSpc>
            </a:pPr>
            <a:r>
              <a:rPr lang="en-US" sz="2799">
                <a:solidFill>
                  <a:srgbClr val="FFFCEB"/>
                </a:solidFill>
                <a:latin typeface="Roboto Slab Regular"/>
              </a:rPr>
              <a:t>4 района обладают высоким социально-экономическим потенциалом.  </a:t>
            </a:r>
          </a:p>
          <a:p>
            <a:pPr>
              <a:lnSpc>
                <a:spcPts val="4675"/>
              </a:lnSpc>
            </a:pPr>
            <a:endParaRPr/>
          </a:p>
          <a:p>
            <a:pPr>
              <a:lnSpc>
                <a:spcPts val="4675"/>
              </a:lnSpc>
            </a:pPr>
            <a:r>
              <a:rPr lang="en-US" sz="2799">
                <a:solidFill>
                  <a:srgbClr val="FFFCEB"/>
                </a:solidFill>
                <a:latin typeface="Roboto Slab Regular"/>
              </a:rPr>
              <a:t>9 районов максимально подходят для организации в них экотуризма. 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35692" y="2295481"/>
            <a:ext cx="6723608" cy="645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Roboto Slab Regular"/>
              </a:rPr>
              <a:t>Итогом оценки потенциала является предложение по созданию </a:t>
            </a:r>
            <a:r>
              <a:rPr lang="en-US" sz="4199" u="sng">
                <a:solidFill>
                  <a:srgbClr val="000000"/>
                </a:solidFill>
                <a:latin typeface="Roboto Slab Regular"/>
              </a:rPr>
              <a:t>эколого-туристского кластера</a:t>
            </a:r>
            <a:r>
              <a:rPr lang="en-US" sz="4199">
                <a:solidFill>
                  <a:srgbClr val="000000"/>
                </a:solidFill>
                <a:latin typeface="Roboto Slab Regular"/>
              </a:rPr>
              <a:t> в Амурской области в двух районах: в городе Благовещенске и в Благовещенском районе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57720" y="2362156"/>
            <a:ext cx="825023" cy="852937"/>
            <a:chOff x="0" y="0"/>
            <a:chExt cx="1100030" cy="113724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100030" cy="113724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4271" y="138945"/>
              <a:ext cx="871488" cy="867032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157720" y="4724197"/>
            <a:ext cx="825023" cy="852937"/>
            <a:chOff x="0" y="0"/>
            <a:chExt cx="1100030" cy="113724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100030" cy="113724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4271" y="138945"/>
              <a:ext cx="871488" cy="867032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157720" y="7164890"/>
            <a:ext cx="825023" cy="852937"/>
            <a:chOff x="0" y="0"/>
            <a:chExt cx="1100030" cy="113724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100030" cy="11372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4271" y="138945"/>
              <a:ext cx="871488" cy="86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247" t="16720" r="3727" b="305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-833318"/>
            <a:ext cx="16230600" cy="10091618"/>
            <a:chOff x="0" y="0"/>
            <a:chExt cx="3929040" cy="24429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29040" cy="2442939"/>
            </a:xfrm>
            <a:custGeom>
              <a:avLst/>
              <a:gdLst/>
              <a:ahLst/>
              <a:cxnLst/>
              <a:rect l="l" t="t" r="r" b="b"/>
              <a:pathLst>
                <a:path w="3929040" h="2442939">
                  <a:moveTo>
                    <a:pt x="3804580" y="2442939"/>
                  </a:moveTo>
                  <a:lnTo>
                    <a:pt x="124460" y="2442939"/>
                  </a:lnTo>
                  <a:cubicBezTo>
                    <a:pt x="55880" y="2442939"/>
                    <a:pt x="0" y="2387059"/>
                    <a:pt x="0" y="23184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4580" y="0"/>
                  </a:lnTo>
                  <a:cubicBezTo>
                    <a:pt x="3873160" y="0"/>
                    <a:pt x="3929040" y="55880"/>
                    <a:pt x="3929040" y="124460"/>
                  </a:cubicBezTo>
                  <a:lnTo>
                    <a:pt x="3929040" y="2318479"/>
                  </a:lnTo>
                  <a:cubicBezTo>
                    <a:pt x="3929040" y="2387059"/>
                    <a:pt x="3873160" y="2442939"/>
                    <a:pt x="3804580" y="2442939"/>
                  </a:cubicBezTo>
                  <a:close/>
                </a:path>
              </a:pathLst>
            </a:custGeom>
            <a:solidFill>
              <a:srgbClr val="FFFCE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92826" y="2192326"/>
            <a:ext cx="5902349" cy="590234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62804" y="633698"/>
            <a:ext cx="10903828" cy="70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44704A"/>
                </a:solidFill>
                <a:latin typeface="CAT Neuzeit Bold"/>
              </a:rPr>
              <a:t>ЭКОЛОГО-ТУРИСТСКИЙ КЛАСТЕР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7226956"/>
            <a:ext cx="7481892" cy="81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ДОПОЛНИТЕЛЬНЫЕ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УСЛУГИ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38632" y="7436158"/>
            <a:ext cx="7481892" cy="39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ДОСУГ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7986" y="4717476"/>
            <a:ext cx="7481892" cy="81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РАЗМЕЩЕНИЕ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И ПИТАНИЕ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54229" y="2123746"/>
            <a:ext cx="7481892" cy="81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ОБЪЕКТЫ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ПРИРОДЫ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14717" y="4717476"/>
            <a:ext cx="7481892" cy="81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ОБЪЕКТЫ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КУЛЬТУРЫ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51880" y="2332947"/>
            <a:ext cx="7481892" cy="39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ТУРОПЕРАТОР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4627" y="2271331"/>
            <a:ext cx="541435" cy="383694"/>
            <a:chOff x="0" y="0"/>
            <a:chExt cx="806450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44704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57134" y="2271331"/>
            <a:ext cx="541435" cy="383694"/>
            <a:chOff x="0" y="0"/>
            <a:chExt cx="80645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44704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54627" y="4497799"/>
            <a:ext cx="541435" cy="383694"/>
            <a:chOff x="0" y="0"/>
            <a:chExt cx="80645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44704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857134" y="4497799"/>
            <a:ext cx="541435" cy="383694"/>
            <a:chOff x="0" y="0"/>
            <a:chExt cx="806450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44704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59252" y="6594458"/>
            <a:ext cx="541435" cy="383694"/>
            <a:chOff x="0" y="0"/>
            <a:chExt cx="806450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44704A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910785" y="5278295"/>
            <a:ext cx="4986273" cy="159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1"/>
              </a:lnSpc>
            </a:pPr>
            <a:r>
              <a:rPr lang="en-US" sz="2599">
                <a:solidFill>
                  <a:srgbClr val="000000"/>
                </a:solidFill>
                <a:latin typeface="Roboto Slab Regular"/>
              </a:rPr>
              <a:t>Создание конкурентоспособного туристского продукта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739018" y="6554727"/>
            <a:ext cx="9520282" cy="3112783"/>
            <a:chOff x="0" y="0"/>
            <a:chExt cx="12693709" cy="415037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0"/>
              <a:ext cx="12693709" cy="3071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429"/>
                </a:lnSpc>
              </a:pPr>
              <a:r>
                <a:rPr lang="en-US" sz="4592">
                  <a:solidFill>
                    <a:srgbClr val="44704A"/>
                  </a:solidFill>
                  <a:latin typeface="CAT Neuzeit Bold"/>
                </a:rPr>
                <a:t>ПРЕИМУЩЕСТВА СОЗДАНИЯ ЭКОЛОГО-ТУРИСТСКОГО КЛАСТЕРА В РЕГИОНЕ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0719" y="3341144"/>
              <a:ext cx="12482990" cy="809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00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7270" y="1248010"/>
            <a:ext cx="1076150" cy="10233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2243" y="3275265"/>
            <a:ext cx="1266204" cy="11234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61" y="5626608"/>
            <a:ext cx="1602416" cy="9281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21083" y="1108422"/>
            <a:ext cx="1813536" cy="13198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70751" y="3102550"/>
            <a:ext cx="1422955" cy="129618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910785" y="914400"/>
            <a:ext cx="4456006" cy="159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1"/>
              </a:lnSpc>
            </a:pPr>
            <a:r>
              <a:rPr lang="en-US" sz="2599">
                <a:solidFill>
                  <a:srgbClr val="000000"/>
                </a:solidFill>
                <a:latin typeface="Roboto Slab Regular"/>
              </a:rPr>
              <a:t>Использование туристского потенциала региона и территории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60191" y="756560"/>
            <a:ext cx="4456006" cy="213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1"/>
              </a:lnSpc>
            </a:pPr>
            <a:r>
              <a:rPr lang="en-US" sz="2599">
                <a:solidFill>
                  <a:srgbClr val="000000"/>
                </a:solidFill>
                <a:latin typeface="Roboto Slab Regular"/>
              </a:rPr>
              <a:t>Развитие внутреннего и въездного туризма и развитие инфраструктуры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60191" y="3255451"/>
            <a:ext cx="4456006" cy="159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1"/>
              </a:lnSpc>
            </a:pPr>
            <a:r>
              <a:rPr lang="en-US" sz="2599">
                <a:solidFill>
                  <a:srgbClr val="000000"/>
                </a:solidFill>
                <a:latin typeface="Roboto Slab Regular"/>
              </a:rPr>
              <a:t>Стимулирование инвестиций и инноваций в туризме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10785" y="3255451"/>
            <a:ext cx="4986273" cy="104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1"/>
              </a:lnSpc>
            </a:pPr>
            <a:r>
              <a:rPr lang="en-US" sz="2599">
                <a:solidFill>
                  <a:srgbClr val="000000"/>
                </a:solidFill>
                <a:latin typeface="Roboto Slab Regular"/>
              </a:rPr>
              <a:t>Содействие развитию предпринимательства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04986" y="741008"/>
            <a:ext cx="3607742" cy="4462672"/>
            <a:chOff x="0" y="0"/>
            <a:chExt cx="2595184" cy="3210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5184" cy="3210167"/>
            </a:xfrm>
            <a:custGeom>
              <a:avLst/>
              <a:gdLst/>
              <a:ahLst/>
              <a:cxnLst/>
              <a:rect l="l" t="t" r="r" b="b"/>
              <a:pathLst>
                <a:path w="2595184" h="3210167">
                  <a:moveTo>
                    <a:pt x="2470724" y="3210167"/>
                  </a:moveTo>
                  <a:lnTo>
                    <a:pt x="124460" y="3210167"/>
                  </a:lnTo>
                  <a:cubicBezTo>
                    <a:pt x="55880" y="3210167"/>
                    <a:pt x="0" y="3154287"/>
                    <a:pt x="0" y="30857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0724" y="0"/>
                  </a:lnTo>
                  <a:cubicBezTo>
                    <a:pt x="2539304" y="0"/>
                    <a:pt x="2595184" y="55880"/>
                    <a:pt x="2595184" y="124460"/>
                  </a:cubicBezTo>
                  <a:lnTo>
                    <a:pt x="2595184" y="3085707"/>
                  </a:lnTo>
                  <a:cubicBezTo>
                    <a:pt x="2595184" y="3154287"/>
                    <a:pt x="2539304" y="3210167"/>
                    <a:pt x="2470724" y="3210167"/>
                  </a:cubicBezTo>
                  <a:close/>
                </a:path>
              </a:pathLst>
            </a:custGeom>
            <a:solidFill>
              <a:srgbClr val="44704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2905125"/>
            <a:ext cx="10975006" cy="69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8"/>
              </a:lnSpc>
            </a:pPr>
            <a:r>
              <a:rPr lang="en-US" sz="2800" u="sng">
                <a:solidFill>
                  <a:srgbClr val="000000"/>
                </a:solidFill>
                <a:latin typeface="Roboto Slab Regular"/>
              </a:rPr>
              <a:t>Экотуризм</a:t>
            </a:r>
            <a:r>
              <a:rPr lang="en-US" sz="2800">
                <a:solidFill>
                  <a:srgbClr val="000000"/>
                </a:solidFill>
                <a:latin typeface="Roboto Slab Regular"/>
              </a:rPr>
              <a:t> - особая форма туризма, которая становится все более востребованной в сфере туризма.  </a:t>
            </a:r>
          </a:p>
          <a:p>
            <a:pPr>
              <a:lnSpc>
                <a:spcPts val="5208"/>
              </a:lnSpc>
            </a:pPr>
            <a:r>
              <a:rPr lang="en-US" sz="2800" u="sng">
                <a:solidFill>
                  <a:srgbClr val="000000"/>
                </a:solidFill>
                <a:latin typeface="Roboto Slab Regular"/>
              </a:rPr>
              <a:t>Амурская область</a:t>
            </a:r>
            <a:r>
              <a:rPr lang="en-US" sz="2800">
                <a:solidFill>
                  <a:srgbClr val="000000"/>
                </a:solidFill>
                <a:latin typeface="Roboto Slab Regular"/>
              </a:rPr>
              <a:t> обладает определенным потенциалом для развития в ней экотуризма.  Однако присутствуют и </a:t>
            </a:r>
            <a:r>
              <a:rPr lang="en-US" sz="2800" u="sng">
                <a:solidFill>
                  <a:srgbClr val="000000"/>
                </a:solidFill>
                <a:latin typeface="Roboto Slab Regular"/>
              </a:rPr>
              <a:t>проблемы</a:t>
            </a:r>
            <a:r>
              <a:rPr lang="en-US" sz="2800">
                <a:solidFill>
                  <a:srgbClr val="000000"/>
                </a:solidFill>
                <a:latin typeface="Roboto Slab Regular"/>
              </a:rPr>
              <a:t>: разрозненность туристских объектов, недостаточно развитая инфраструктура, недостаточная информированность туроператоров об имеюющихся ресурсах.  </a:t>
            </a:r>
          </a:p>
          <a:p>
            <a:pPr>
              <a:lnSpc>
                <a:spcPts val="5208"/>
              </a:lnSpc>
            </a:pPr>
            <a:r>
              <a:rPr lang="en-US" sz="2800">
                <a:solidFill>
                  <a:srgbClr val="000000"/>
                </a:solidFill>
                <a:latin typeface="Roboto Slab Regular"/>
              </a:rPr>
              <a:t>Эти и другие проблемы поможет решить </a:t>
            </a:r>
            <a:r>
              <a:rPr lang="en-US" sz="2800" u="sng">
                <a:solidFill>
                  <a:srgbClr val="000000"/>
                </a:solidFill>
                <a:latin typeface="Roboto Slab Regular"/>
              </a:rPr>
              <a:t>создание эколого-туристского кластера</a:t>
            </a:r>
            <a:r>
              <a:rPr lang="en-US" sz="2800">
                <a:solidFill>
                  <a:srgbClr val="000000"/>
                </a:solidFill>
                <a:latin typeface="Roboto Slab Regular"/>
              </a:rPr>
              <a:t>.  </a:t>
            </a:r>
          </a:p>
          <a:p>
            <a:pPr>
              <a:lnSpc>
                <a:spcPts val="5208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028700" y="2262492"/>
            <a:ext cx="1162202" cy="823608"/>
            <a:chOff x="0" y="0"/>
            <a:chExt cx="806450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44704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31263" y="3086100"/>
            <a:ext cx="4481465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57195" y="518502"/>
            <a:ext cx="4114800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361272"/>
            <a:ext cx="9520282" cy="72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44704A"/>
                </a:solidFill>
                <a:latin typeface="CAT Neuzeit Bold"/>
              </a:rPr>
              <a:t>ОБЩИЕ ВЫВОДЫ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99802" y="3469621"/>
            <a:ext cx="18887802" cy="696202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556780" y="-2609713"/>
            <a:ext cx="11653334" cy="8450381"/>
            <a:chOff x="0" y="0"/>
            <a:chExt cx="3284830" cy="23819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84830" cy="2381985"/>
            </a:xfrm>
            <a:custGeom>
              <a:avLst/>
              <a:gdLst/>
              <a:ahLst/>
              <a:cxnLst/>
              <a:rect l="l" t="t" r="r" b="b"/>
              <a:pathLst>
                <a:path w="3284830" h="2381985">
                  <a:moveTo>
                    <a:pt x="3160369" y="2381985"/>
                  </a:moveTo>
                  <a:lnTo>
                    <a:pt x="124460" y="2381985"/>
                  </a:lnTo>
                  <a:cubicBezTo>
                    <a:pt x="55880" y="2381985"/>
                    <a:pt x="0" y="2326105"/>
                    <a:pt x="0" y="22575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0370" y="0"/>
                  </a:lnTo>
                  <a:cubicBezTo>
                    <a:pt x="3228950" y="0"/>
                    <a:pt x="3284830" y="55880"/>
                    <a:pt x="3284830" y="124460"/>
                  </a:cubicBezTo>
                  <a:lnTo>
                    <a:pt x="3284830" y="2257525"/>
                  </a:lnTo>
                  <a:cubicBezTo>
                    <a:pt x="3284830" y="2326105"/>
                    <a:pt x="3228950" y="2381985"/>
                    <a:pt x="3160370" y="2381985"/>
                  </a:cubicBezTo>
                  <a:close/>
                </a:path>
              </a:pathLst>
            </a:custGeom>
            <a:solidFill>
              <a:srgbClr val="44704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319110" y="1444028"/>
            <a:ext cx="6824890" cy="2839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FFFCEB"/>
                </a:solidFill>
                <a:latin typeface="CAT Neuzeit Bold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82212" y="3386078"/>
            <a:ext cx="533261" cy="5338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82212" y="4691004"/>
            <a:ext cx="533261" cy="5338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82212" y="6039478"/>
            <a:ext cx="533261" cy="5338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82212" y="7368845"/>
            <a:ext cx="533261" cy="5338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82212" y="8758637"/>
            <a:ext cx="533261" cy="533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63115" y="6039478"/>
            <a:ext cx="4745327" cy="51791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558151">
            <a:off x="14672772" y="-2361015"/>
            <a:ext cx="4836534" cy="52787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94763" y="3183537"/>
            <a:ext cx="908159" cy="9388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94763" y="4488463"/>
            <a:ext cx="908159" cy="9388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94763" y="5836938"/>
            <a:ext cx="908159" cy="93888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94763" y="7166305"/>
            <a:ext cx="908159" cy="9388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94763" y="8556096"/>
            <a:ext cx="908159" cy="93888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622366" y="1014753"/>
            <a:ext cx="9043267" cy="1405615"/>
            <a:chOff x="0" y="0"/>
            <a:chExt cx="12057690" cy="187415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816195"/>
              <a:ext cx="12057690" cy="1057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44704A"/>
                  </a:solidFill>
                  <a:latin typeface="CAT Neuzeit"/>
                </a:rPr>
                <a:t>ИССЛЕДУЕМОЙ ТЕМЫ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40917" y="-57150"/>
              <a:ext cx="9975855" cy="72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44704A"/>
                  </a:solidFill>
                  <a:latin typeface="Roboto Slab Regular Bold"/>
                </a:rPr>
                <a:t>АКТУАЛЬНОСТЬ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131810" y="3375966"/>
            <a:ext cx="8115300" cy="99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 Slab Regular"/>
              </a:rPr>
              <a:t>Экологизация образа жизни и путешествий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31810" y="4699221"/>
            <a:ext cx="8115300" cy="99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 Slab Regular"/>
              </a:rPr>
              <a:t>Ориентация на устойчивое развитие территорий и туризма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31810" y="6047695"/>
            <a:ext cx="8115300" cy="99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 Slab Regular"/>
              </a:rPr>
              <a:t>Широкое распространение экотуризма в мире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31810" y="7377062"/>
            <a:ext cx="8115300" cy="48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 Slab Regular"/>
              </a:rPr>
              <a:t>Разнообразие природных ресурсов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31810" y="8766854"/>
            <a:ext cx="9361428" cy="48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 Slab Regular"/>
              </a:rPr>
              <a:t>Охрана и защита природных ресурсов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02" r="2658" b="175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598948" y="-4402052"/>
            <a:ext cx="9806174" cy="17514530"/>
            <a:chOff x="0" y="0"/>
            <a:chExt cx="2929151" cy="52316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29151" cy="5231674"/>
            </a:xfrm>
            <a:custGeom>
              <a:avLst/>
              <a:gdLst/>
              <a:ahLst/>
              <a:cxnLst/>
              <a:rect l="l" t="t" r="r" b="b"/>
              <a:pathLst>
                <a:path w="2929151" h="5231674">
                  <a:moveTo>
                    <a:pt x="2804691" y="5231674"/>
                  </a:moveTo>
                  <a:lnTo>
                    <a:pt x="124460" y="5231674"/>
                  </a:lnTo>
                  <a:cubicBezTo>
                    <a:pt x="55880" y="5231674"/>
                    <a:pt x="0" y="5175794"/>
                    <a:pt x="0" y="51072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04691" y="0"/>
                  </a:lnTo>
                  <a:cubicBezTo>
                    <a:pt x="2873271" y="0"/>
                    <a:pt x="2929151" y="55880"/>
                    <a:pt x="2929151" y="124460"/>
                  </a:cubicBezTo>
                  <a:lnTo>
                    <a:pt x="2929151" y="5107214"/>
                  </a:lnTo>
                  <a:cubicBezTo>
                    <a:pt x="2929151" y="5175794"/>
                    <a:pt x="2873271" y="5231674"/>
                    <a:pt x="2804691" y="5231674"/>
                  </a:cubicBezTo>
                  <a:close/>
                </a:path>
              </a:pathLst>
            </a:custGeom>
            <a:solidFill>
              <a:srgbClr val="FFFCE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246166">
            <a:off x="2587196" y="5216347"/>
            <a:ext cx="4714593" cy="481322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955694"/>
            <a:ext cx="1162202" cy="823608"/>
            <a:chOff x="0" y="0"/>
            <a:chExt cx="806450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44704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336007"/>
            <a:ext cx="14435218" cy="237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oboto Slab Regular"/>
              </a:rPr>
              <a:t>Предмет: экологический туризм.  </a:t>
            </a:r>
          </a:p>
          <a:p>
            <a:pPr>
              <a:lnSpc>
                <a:spcPts val="5040"/>
              </a:lnSpc>
            </a:pPr>
            <a:endParaRPr/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oboto Slab Regular"/>
              </a:rPr>
              <a:t>Объект: туристско-рекреационный потенциал Амурской области для развития в ней экологического туризма. 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55082"/>
            <a:ext cx="8903238" cy="68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44704A"/>
                </a:solidFill>
                <a:latin typeface="CAT Neuzeit Bold"/>
              </a:rPr>
              <a:t>ПРЕДМЕТ И ОБЪЕКТ ИССЛЕДОВАНИЯ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7065" y="2246635"/>
            <a:ext cx="16252235" cy="1703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FFFCEB"/>
                </a:solidFill>
                <a:latin typeface="CAT Neuzeit Bold"/>
              </a:rPr>
              <a:t>ЦЕЛЬ: ПРОАНАЛИЗИРОВАТЬ ТУРИСТСКО-РЕКРЕАЦИОННЫЙ ПОТЕНЦИАЛ РЕГИОНА ДЛЯ РАЗРАБОТКИ РЕКОМЕНДАЦИЙ ДЛЯ РАЗВИТИЯ ЭКОТУРИЗМА В АМУРСКОЙ ОБЛАСТИ. 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33450"/>
            <a:ext cx="12219195" cy="782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36"/>
              </a:lnSpc>
            </a:pPr>
            <a:r>
              <a:rPr lang="en-US" sz="4668">
                <a:solidFill>
                  <a:srgbClr val="FFFCEB"/>
                </a:solidFill>
                <a:latin typeface="Roboto Slab Regular Bold"/>
              </a:rPr>
              <a:t>ЦЕЛЬ И ЗАДАЧИ ИССЛЕДОВАНИЯ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7065" y="4564331"/>
            <a:ext cx="13126720" cy="509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FFFCEB"/>
                </a:solidFill>
                <a:latin typeface="Roboto Slab Regular"/>
              </a:rPr>
              <a:t>Задачи: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FFFCEB"/>
                </a:solidFill>
                <a:latin typeface="Roboto Slab Regular"/>
              </a:rPr>
              <a:t>Изучить определения экотуризма;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FFFCEB"/>
                </a:solidFill>
                <a:latin typeface="Roboto Slab Regular"/>
              </a:rPr>
              <a:t>Сформировать концепцию экотуризма;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FFFCEB"/>
                </a:solidFill>
                <a:latin typeface="Roboto Slab Regular"/>
              </a:rPr>
              <a:t>Нормативно-правовое регулирование экотуризма;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FFFCEB"/>
                </a:solidFill>
                <a:latin typeface="Roboto Slab Regular"/>
              </a:rPr>
              <a:t>Анализ современного состояния экотуризма в регионе;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FFFCEB"/>
                </a:solidFill>
                <a:latin typeface="Roboto Slab Regular"/>
              </a:rPr>
              <a:t>Формулировка рекомендаций для развития экотуризма в Амурской области.  </a:t>
            </a:r>
          </a:p>
          <a:p>
            <a:pPr>
              <a:lnSpc>
                <a:spcPts val="2785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007065" y="1886778"/>
            <a:ext cx="601884" cy="426532"/>
            <a:chOff x="0" y="0"/>
            <a:chExt cx="806450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FCE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00048">
            <a:off x="13644953" y="5395974"/>
            <a:ext cx="5153896" cy="527287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07065" y="4204474"/>
            <a:ext cx="601884" cy="426532"/>
            <a:chOff x="0" y="0"/>
            <a:chExt cx="806450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FCEB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06187" y="1955384"/>
            <a:ext cx="7800091" cy="7155065"/>
            <a:chOff x="0" y="0"/>
            <a:chExt cx="4036895" cy="3703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36895" cy="3703065"/>
            </a:xfrm>
            <a:custGeom>
              <a:avLst/>
              <a:gdLst/>
              <a:ahLst/>
              <a:cxnLst/>
              <a:rect l="l" t="t" r="r" b="b"/>
              <a:pathLst>
                <a:path w="4036895" h="3703065">
                  <a:moveTo>
                    <a:pt x="3912435" y="3703065"/>
                  </a:moveTo>
                  <a:lnTo>
                    <a:pt x="124460" y="3703065"/>
                  </a:lnTo>
                  <a:cubicBezTo>
                    <a:pt x="55880" y="3703065"/>
                    <a:pt x="0" y="3647185"/>
                    <a:pt x="0" y="35786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2435" y="0"/>
                  </a:lnTo>
                  <a:cubicBezTo>
                    <a:pt x="3981015" y="0"/>
                    <a:pt x="4036895" y="55880"/>
                    <a:pt x="4036895" y="124460"/>
                  </a:cubicBezTo>
                  <a:lnTo>
                    <a:pt x="4036895" y="3578605"/>
                  </a:lnTo>
                  <a:cubicBezTo>
                    <a:pt x="4036895" y="3647186"/>
                    <a:pt x="3981015" y="3703065"/>
                    <a:pt x="3912435" y="3703065"/>
                  </a:cubicBezTo>
                  <a:close/>
                </a:path>
              </a:pathLst>
            </a:custGeom>
            <a:solidFill>
              <a:srgbClr val="44704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403904" y="2084737"/>
            <a:ext cx="6404656" cy="677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6"/>
              </a:lnSpc>
            </a:pPr>
            <a:r>
              <a:rPr lang="en-US" sz="2800">
                <a:solidFill>
                  <a:srgbClr val="FFFCEB"/>
                </a:solidFill>
                <a:latin typeface="Roboto Slab Regular"/>
              </a:rPr>
              <a:t>Термин принят в 20 веке мексиканским экологом </a:t>
            </a:r>
            <a:r>
              <a:rPr lang="en-US" sz="2800" u="sng">
                <a:solidFill>
                  <a:srgbClr val="FFFCEB"/>
                </a:solidFill>
                <a:latin typeface="Roboto Slab Regular"/>
              </a:rPr>
              <a:t>Гектором Цебаллосом-Ласкурьеном</a:t>
            </a:r>
            <a:r>
              <a:rPr lang="en-US" sz="2800">
                <a:solidFill>
                  <a:srgbClr val="FFFCEB"/>
                </a:solidFill>
                <a:latin typeface="Roboto Slab Regular"/>
              </a:rPr>
              <a:t>.  </a:t>
            </a:r>
          </a:p>
          <a:p>
            <a:pPr algn="ctr">
              <a:lnSpc>
                <a:spcPts val="4676"/>
              </a:lnSpc>
            </a:pPr>
            <a:r>
              <a:rPr lang="en-US" sz="2800">
                <a:solidFill>
                  <a:srgbClr val="FFFCEB"/>
                </a:solidFill>
                <a:latin typeface="Roboto Slab Regular"/>
              </a:rPr>
              <a:t>Путешествие с ответственностью перед окружающей средой по относительно ненарушенным территориям с целью изучения и наслаждения природой и культурой, которое содействует охране природы, обеспечивает социально-экономическое участие местных жителей.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33175" y="2581742"/>
            <a:ext cx="5902349" cy="59023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62804" y="633698"/>
            <a:ext cx="10903828" cy="70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44704A"/>
                </a:solidFill>
                <a:latin typeface="CAT Neuzeit Bold"/>
              </a:rPr>
              <a:t>ПОНЯТИЕ ЭКОЛОГИЧЕСКОГО ТУРИЗМА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27606" y="8043322"/>
            <a:ext cx="7481892" cy="81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УСТОЙЧИВОЕ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РАЗВИТИЕ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22109" y="5105400"/>
            <a:ext cx="7481892" cy="81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МЕСТНЫЕ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ЖИТЕЛИ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16133" y="8043322"/>
            <a:ext cx="7481892" cy="39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ОБРАЗОВАНИЕ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26295" y="2364784"/>
            <a:ext cx="7483202" cy="814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ОХРАНА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ПРИРОДЫ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93648" y="2155650"/>
            <a:ext cx="7481892" cy="123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МИНИМУМ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НЕГАТИВНЫХ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ПОСЛЕДСТВИЙ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03054" y="5137372"/>
            <a:ext cx="7481892" cy="39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4704A"/>
                </a:solidFill>
                <a:latin typeface="Roboto Slab Regular Bold"/>
              </a:rPr>
              <a:t>ПРИРОДА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02" r="2658" b="175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598948" y="-4402052"/>
            <a:ext cx="9806174" cy="17514530"/>
            <a:chOff x="0" y="0"/>
            <a:chExt cx="2929151" cy="52316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29151" cy="5231674"/>
            </a:xfrm>
            <a:custGeom>
              <a:avLst/>
              <a:gdLst/>
              <a:ahLst/>
              <a:cxnLst/>
              <a:rect l="l" t="t" r="r" b="b"/>
              <a:pathLst>
                <a:path w="2929151" h="5231674">
                  <a:moveTo>
                    <a:pt x="2804691" y="5231674"/>
                  </a:moveTo>
                  <a:lnTo>
                    <a:pt x="124460" y="5231674"/>
                  </a:lnTo>
                  <a:cubicBezTo>
                    <a:pt x="55880" y="5231674"/>
                    <a:pt x="0" y="5175794"/>
                    <a:pt x="0" y="51072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04691" y="0"/>
                  </a:lnTo>
                  <a:cubicBezTo>
                    <a:pt x="2873271" y="0"/>
                    <a:pt x="2929151" y="55880"/>
                    <a:pt x="2929151" y="124460"/>
                  </a:cubicBezTo>
                  <a:lnTo>
                    <a:pt x="2929151" y="5107214"/>
                  </a:lnTo>
                  <a:cubicBezTo>
                    <a:pt x="2929151" y="5175794"/>
                    <a:pt x="2873271" y="5231674"/>
                    <a:pt x="2804691" y="5231674"/>
                  </a:cubicBezTo>
                  <a:close/>
                </a:path>
              </a:pathLst>
            </a:custGeom>
            <a:solidFill>
              <a:srgbClr val="FFFCE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960044"/>
            <a:ext cx="8416750" cy="655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oboto Slab Regular"/>
              </a:rPr>
              <a:t>Субъект РФ в составе ДФО. Расположена на юго-востоке. Граничит с КНР. Площадь &gt;360 кв.км. Административный центр - город Благовещенск.  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oboto Slab Regular"/>
              </a:rPr>
              <a:t>Туризм: познавательный, деловой и событийный. </a:t>
            </a:r>
          </a:p>
          <a:p>
            <a:pPr>
              <a:lnSpc>
                <a:spcPts val="5040"/>
              </a:lnSpc>
            </a:pPr>
            <a:endParaRPr/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oboto Slab Regular"/>
              </a:rPr>
              <a:t>Объем туристских услуг, оказанных населению в Амурской области, млн.руб. 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637636" y="1668050"/>
            <a:ext cx="7207452" cy="6950899"/>
            <a:chOff x="0" y="0"/>
            <a:chExt cx="9609936" cy="9267865"/>
          </a:xfrm>
        </p:grpSpPr>
        <p:sp>
          <p:nvSpPr>
            <p:cNvPr id="6" name="TextBox 6"/>
            <p:cNvSpPr txBox="1"/>
            <p:nvPr/>
          </p:nvSpPr>
          <p:spPr>
            <a:xfrm>
              <a:off x="1102489" y="8815802"/>
              <a:ext cx="1347012" cy="452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8"/>
                </a:lnSpc>
              </a:pPr>
              <a:r>
                <a:rPr lang="en-US" sz="1984">
                  <a:solidFill>
                    <a:srgbClr val="000000"/>
                  </a:solidFill>
                  <a:latin typeface="Arimo"/>
                </a:rPr>
                <a:t>2010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534576" y="8815802"/>
              <a:ext cx="1347012" cy="452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8"/>
                </a:lnSpc>
              </a:pPr>
              <a:r>
                <a:rPr lang="en-US" sz="1984">
                  <a:solidFill>
                    <a:srgbClr val="000000"/>
                  </a:solidFill>
                  <a:latin typeface="Arimo"/>
                </a:rPr>
                <a:t>2012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966663" y="8815802"/>
              <a:ext cx="1347012" cy="452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8"/>
                </a:lnSpc>
              </a:pPr>
              <a:r>
                <a:rPr lang="en-US" sz="1984">
                  <a:solidFill>
                    <a:srgbClr val="000000"/>
                  </a:solidFill>
                  <a:latin typeface="Arimo"/>
                </a:rPr>
                <a:t>2014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398750" y="8815802"/>
              <a:ext cx="1347012" cy="452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8"/>
                </a:lnSpc>
              </a:pPr>
              <a:r>
                <a:rPr lang="en-US" sz="1984">
                  <a:solidFill>
                    <a:srgbClr val="000000"/>
                  </a:solidFill>
                  <a:latin typeface="Arimo"/>
                </a:rPr>
                <a:t>2016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830836" y="8815802"/>
              <a:ext cx="1347012" cy="452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8"/>
                </a:lnSpc>
              </a:pPr>
              <a:r>
                <a:rPr lang="en-US" sz="1984">
                  <a:solidFill>
                    <a:srgbClr val="000000"/>
                  </a:solidFill>
                  <a:latin typeface="Arimo"/>
                </a:rPr>
                <a:t>2017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262923" y="8815802"/>
              <a:ext cx="1347012" cy="452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8"/>
                </a:lnSpc>
              </a:pPr>
              <a:r>
                <a:rPr lang="en-US" sz="1984">
                  <a:solidFill>
                    <a:srgbClr val="000000"/>
                  </a:solidFill>
                  <a:latin typeface="Arimo"/>
                </a:rPr>
                <a:t>2018</a:t>
              </a:r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1102489" y="197457"/>
              <a:ext cx="8507447" cy="8507447"/>
              <a:chOff x="0" y="0"/>
              <a:chExt cx="10287000" cy="10287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-57150"/>
              <a:ext cx="934441" cy="452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78"/>
                </a:lnSpc>
              </a:pPr>
              <a:r>
                <a:rPr lang="en-US" sz="1984">
                  <a:solidFill>
                    <a:srgbClr val="000000"/>
                  </a:solidFill>
                  <a:latin typeface="Arimo"/>
                </a:rPr>
                <a:t>2 500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644339"/>
              <a:ext cx="934441" cy="452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78"/>
                </a:lnSpc>
              </a:pPr>
              <a:r>
                <a:rPr lang="en-US" sz="1984">
                  <a:solidFill>
                    <a:srgbClr val="000000"/>
                  </a:solidFill>
                  <a:latin typeface="Arimo"/>
                </a:rPr>
                <a:t>2 000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3345829"/>
              <a:ext cx="934441" cy="452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78"/>
                </a:lnSpc>
              </a:pPr>
              <a:r>
                <a:rPr lang="en-US" sz="1984">
                  <a:solidFill>
                    <a:srgbClr val="000000"/>
                  </a:solidFill>
                  <a:latin typeface="Arimo"/>
                </a:rPr>
                <a:t>1 500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5047318"/>
              <a:ext cx="934441" cy="452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78"/>
                </a:lnSpc>
              </a:pPr>
              <a:r>
                <a:rPr lang="en-US" sz="1984">
                  <a:solidFill>
                    <a:srgbClr val="000000"/>
                  </a:solidFill>
                  <a:latin typeface="Arimo"/>
                </a:rPr>
                <a:t>1 000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0299" y="6748807"/>
              <a:ext cx="654141" cy="452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78"/>
                </a:lnSpc>
              </a:pPr>
              <a:r>
                <a:rPr lang="en-US" sz="1984">
                  <a:solidFill>
                    <a:srgbClr val="000000"/>
                  </a:solidFill>
                  <a:latin typeface="Arimo"/>
                </a:rPr>
                <a:t>500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54141" y="8450297"/>
              <a:ext cx="280299" cy="452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78"/>
                </a:lnSpc>
              </a:pPr>
              <a:r>
                <a:rPr lang="en-US" sz="1984">
                  <a:solidFill>
                    <a:srgbClr val="000000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1102489" y="197457"/>
              <a:ext cx="8507447" cy="8507447"/>
              <a:chOff x="0" y="0"/>
              <a:chExt cx="10287000" cy="10287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7400290"/>
                <a:ext cx="1628775" cy="2886710"/>
              </a:xfrm>
              <a:custGeom>
                <a:avLst/>
                <a:gdLst/>
                <a:ahLst/>
                <a:cxnLst/>
                <a:rect l="l" t="t" r="r" b="b"/>
                <a:pathLst>
                  <a:path w="1628775" h="2886710">
                    <a:moveTo>
                      <a:pt x="0" y="2886710"/>
                    </a:moveTo>
                    <a:lnTo>
                      <a:pt x="0" y="130302"/>
                    </a:lnTo>
                    <a:cubicBezTo>
                      <a:pt x="0" y="95744"/>
                      <a:pt x="13728" y="62601"/>
                      <a:pt x="38165" y="38164"/>
                    </a:cubicBezTo>
                    <a:cubicBezTo>
                      <a:pt x="62601" y="13728"/>
                      <a:pt x="95744" y="0"/>
                      <a:pt x="130302" y="0"/>
                    </a:cubicBezTo>
                    <a:lnTo>
                      <a:pt x="1498473" y="0"/>
                    </a:lnTo>
                    <a:cubicBezTo>
                      <a:pt x="1533031" y="0"/>
                      <a:pt x="1566174" y="13728"/>
                      <a:pt x="1590610" y="38164"/>
                    </a:cubicBezTo>
                    <a:cubicBezTo>
                      <a:pt x="1615047" y="62601"/>
                      <a:pt x="1628775" y="95744"/>
                      <a:pt x="1628775" y="130302"/>
                    </a:cubicBezTo>
                    <a:lnTo>
                      <a:pt x="1628775" y="2886710"/>
                    </a:lnTo>
                    <a:close/>
                  </a:path>
                </a:pathLst>
              </a:custGeom>
              <a:solidFill>
                <a:srgbClr val="007300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1731645" y="4606341"/>
                <a:ext cx="1628775" cy="5680659"/>
              </a:xfrm>
              <a:custGeom>
                <a:avLst/>
                <a:gdLst/>
                <a:ahLst/>
                <a:cxnLst/>
                <a:rect l="l" t="t" r="r" b="b"/>
                <a:pathLst>
                  <a:path w="1628775" h="5680659">
                    <a:moveTo>
                      <a:pt x="0" y="5680659"/>
                    </a:moveTo>
                    <a:lnTo>
                      <a:pt x="0" y="130302"/>
                    </a:lnTo>
                    <a:cubicBezTo>
                      <a:pt x="0" y="58338"/>
                      <a:pt x="58338" y="0"/>
                      <a:pt x="130302" y="0"/>
                    </a:cubicBezTo>
                    <a:lnTo>
                      <a:pt x="1498473" y="0"/>
                    </a:lnTo>
                    <a:cubicBezTo>
                      <a:pt x="1570437" y="0"/>
                      <a:pt x="1628775" y="58338"/>
                      <a:pt x="1628775" y="130302"/>
                    </a:cubicBezTo>
                    <a:lnTo>
                      <a:pt x="1628775" y="5680659"/>
                    </a:lnTo>
                    <a:close/>
                  </a:path>
                </a:pathLst>
              </a:custGeom>
              <a:solidFill>
                <a:srgbClr val="007300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3463290" y="3334868"/>
                <a:ext cx="1628775" cy="6952132"/>
              </a:xfrm>
              <a:custGeom>
                <a:avLst/>
                <a:gdLst/>
                <a:ahLst/>
                <a:cxnLst/>
                <a:rect l="l" t="t" r="r" b="b"/>
                <a:pathLst>
                  <a:path w="1628775" h="6952132">
                    <a:moveTo>
                      <a:pt x="0" y="6952132"/>
                    </a:moveTo>
                    <a:lnTo>
                      <a:pt x="0" y="130301"/>
                    </a:lnTo>
                    <a:cubicBezTo>
                      <a:pt x="0" y="58338"/>
                      <a:pt x="58338" y="0"/>
                      <a:pt x="130302" y="0"/>
                    </a:cubicBezTo>
                    <a:lnTo>
                      <a:pt x="1498473" y="0"/>
                    </a:lnTo>
                    <a:cubicBezTo>
                      <a:pt x="1570437" y="0"/>
                      <a:pt x="1628775" y="58338"/>
                      <a:pt x="1628775" y="130301"/>
                    </a:cubicBezTo>
                    <a:lnTo>
                      <a:pt x="1628775" y="6952132"/>
                    </a:lnTo>
                    <a:close/>
                  </a:path>
                </a:pathLst>
              </a:custGeom>
              <a:solidFill>
                <a:srgbClr val="007300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194935" y="2158035"/>
                <a:ext cx="1628775" cy="8128965"/>
              </a:xfrm>
              <a:custGeom>
                <a:avLst/>
                <a:gdLst/>
                <a:ahLst/>
                <a:cxnLst/>
                <a:rect l="l" t="t" r="r" b="b"/>
                <a:pathLst>
                  <a:path w="1628775" h="8128965">
                    <a:moveTo>
                      <a:pt x="0" y="8128965"/>
                    </a:moveTo>
                    <a:lnTo>
                      <a:pt x="0" y="130302"/>
                    </a:lnTo>
                    <a:cubicBezTo>
                      <a:pt x="0" y="95744"/>
                      <a:pt x="13728" y="62601"/>
                      <a:pt x="38165" y="38164"/>
                    </a:cubicBezTo>
                    <a:cubicBezTo>
                      <a:pt x="62601" y="13728"/>
                      <a:pt x="95744" y="0"/>
                      <a:pt x="130302" y="0"/>
                    </a:cubicBezTo>
                    <a:lnTo>
                      <a:pt x="1498473" y="0"/>
                    </a:lnTo>
                    <a:cubicBezTo>
                      <a:pt x="1533031" y="0"/>
                      <a:pt x="1566174" y="13728"/>
                      <a:pt x="1590611" y="38164"/>
                    </a:cubicBezTo>
                    <a:cubicBezTo>
                      <a:pt x="1615047" y="62601"/>
                      <a:pt x="1628775" y="95744"/>
                      <a:pt x="1628775" y="130302"/>
                    </a:cubicBezTo>
                    <a:lnTo>
                      <a:pt x="1628775" y="8128965"/>
                    </a:lnTo>
                    <a:close/>
                  </a:path>
                </a:pathLst>
              </a:custGeom>
              <a:solidFill>
                <a:srgbClr val="007300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6926580" y="2306168"/>
                <a:ext cx="1628775" cy="7980832"/>
              </a:xfrm>
              <a:custGeom>
                <a:avLst/>
                <a:gdLst/>
                <a:ahLst/>
                <a:cxnLst/>
                <a:rect l="l" t="t" r="r" b="b"/>
                <a:pathLst>
                  <a:path w="1628775" h="7980832">
                    <a:moveTo>
                      <a:pt x="0" y="7980832"/>
                    </a:moveTo>
                    <a:lnTo>
                      <a:pt x="0" y="130302"/>
                    </a:lnTo>
                    <a:cubicBezTo>
                      <a:pt x="0" y="58338"/>
                      <a:pt x="58338" y="0"/>
                      <a:pt x="130302" y="0"/>
                    </a:cubicBezTo>
                    <a:lnTo>
                      <a:pt x="1498473" y="0"/>
                    </a:lnTo>
                    <a:cubicBezTo>
                      <a:pt x="1533032" y="0"/>
                      <a:pt x="1566174" y="13728"/>
                      <a:pt x="1590611" y="38164"/>
                    </a:cubicBezTo>
                    <a:cubicBezTo>
                      <a:pt x="1615047" y="62601"/>
                      <a:pt x="1628775" y="95743"/>
                      <a:pt x="1628775" y="130302"/>
                    </a:cubicBezTo>
                    <a:lnTo>
                      <a:pt x="1628775" y="7980832"/>
                    </a:lnTo>
                    <a:close/>
                  </a:path>
                </a:pathLst>
              </a:custGeom>
              <a:solidFill>
                <a:srgbClr val="007300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8658225" y="2042820"/>
                <a:ext cx="1628775" cy="8244180"/>
              </a:xfrm>
              <a:custGeom>
                <a:avLst/>
                <a:gdLst/>
                <a:ahLst/>
                <a:cxnLst/>
                <a:rect l="l" t="t" r="r" b="b"/>
                <a:pathLst>
                  <a:path w="1628775" h="8244180">
                    <a:moveTo>
                      <a:pt x="0" y="8244180"/>
                    </a:moveTo>
                    <a:lnTo>
                      <a:pt x="0" y="130302"/>
                    </a:lnTo>
                    <a:cubicBezTo>
                      <a:pt x="0" y="95744"/>
                      <a:pt x="13729" y="62601"/>
                      <a:pt x="38164" y="38165"/>
                    </a:cubicBezTo>
                    <a:cubicBezTo>
                      <a:pt x="62601" y="13729"/>
                      <a:pt x="95744" y="0"/>
                      <a:pt x="130302" y="0"/>
                    </a:cubicBezTo>
                    <a:lnTo>
                      <a:pt x="1498473" y="0"/>
                    </a:lnTo>
                    <a:cubicBezTo>
                      <a:pt x="1533031" y="0"/>
                      <a:pt x="1566174" y="13729"/>
                      <a:pt x="1590611" y="38165"/>
                    </a:cubicBezTo>
                    <a:cubicBezTo>
                      <a:pt x="1615046" y="62601"/>
                      <a:pt x="1628775" y="95744"/>
                      <a:pt x="1628775" y="130302"/>
                    </a:cubicBezTo>
                    <a:lnTo>
                      <a:pt x="1628775" y="8244180"/>
                    </a:lnTo>
                    <a:close/>
                  </a:path>
                </a:pathLst>
              </a:custGeom>
              <a:solidFill>
                <a:srgbClr val="007300"/>
              </a:solidFill>
            </p:spPr>
          </p:sp>
        </p:grpSp>
      </p:grpSp>
      <p:grpSp>
        <p:nvGrpSpPr>
          <p:cNvPr id="32" name="Group 32"/>
          <p:cNvGrpSpPr/>
          <p:nvPr/>
        </p:nvGrpSpPr>
        <p:grpSpPr>
          <a:xfrm>
            <a:off x="2718901" y="6317749"/>
            <a:ext cx="5522836" cy="626205"/>
            <a:chOff x="0" y="0"/>
            <a:chExt cx="3785870" cy="429260"/>
          </a:xfrm>
        </p:grpSpPr>
        <p:sp>
          <p:nvSpPr>
            <p:cNvPr id="33" name="Freeform 33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007300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1028700" y="942975"/>
            <a:ext cx="8903238" cy="68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44704A"/>
                </a:solidFill>
                <a:latin typeface="CAT Neuzeit Bold"/>
              </a:rPr>
              <a:t>АМУРСКАЯ ОБЛАСТЬ</a:t>
            </a:r>
          </a:p>
        </p:txBody>
      </p:sp>
      <p:sp>
        <p:nvSpPr>
          <p:cNvPr id="35" name="TextBox 35"/>
          <p:cNvSpPr txBox="1"/>
          <p:nvPr/>
        </p:nvSpPr>
        <p:spPr>
          <a:xfrm rot="-5400000">
            <a:off x="8908369" y="5648779"/>
            <a:ext cx="4081017" cy="52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3F3F3F"/>
                </a:solidFill>
                <a:latin typeface="Roboto Slab Regular Bold"/>
              </a:rPr>
              <a:t>700</a:t>
            </a:r>
          </a:p>
        </p:txBody>
      </p:sp>
      <p:sp>
        <p:nvSpPr>
          <p:cNvPr id="36" name="TextBox 36"/>
          <p:cNvSpPr txBox="1"/>
          <p:nvPr/>
        </p:nvSpPr>
        <p:spPr>
          <a:xfrm rot="-5400000">
            <a:off x="9577291" y="3798567"/>
            <a:ext cx="4868657" cy="52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3F3F3F"/>
                </a:solidFill>
                <a:latin typeface="Roboto Slab Regular Bold"/>
              </a:rPr>
              <a:t>1 379</a:t>
            </a:r>
          </a:p>
        </p:txBody>
      </p:sp>
      <p:sp>
        <p:nvSpPr>
          <p:cNvPr id="37" name="TextBox 37"/>
          <p:cNvSpPr txBox="1"/>
          <p:nvPr/>
        </p:nvSpPr>
        <p:spPr>
          <a:xfrm rot="-5400000">
            <a:off x="10778458" y="3010927"/>
            <a:ext cx="4868657" cy="52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3F3F3F"/>
                </a:solidFill>
                <a:latin typeface="Roboto Slab Regular Bold"/>
              </a:rPr>
              <a:t>1 688</a:t>
            </a:r>
          </a:p>
        </p:txBody>
      </p:sp>
      <p:sp>
        <p:nvSpPr>
          <p:cNvPr id="38" name="TextBox 38"/>
          <p:cNvSpPr txBox="1"/>
          <p:nvPr/>
        </p:nvSpPr>
        <p:spPr>
          <a:xfrm rot="-5400000">
            <a:off x="11760924" y="2174128"/>
            <a:ext cx="4868657" cy="52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3F3F3F"/>
                </a:solidFill>
                <a:latin typeface="Roboto Slab Regular Bold"/>
              </a:rPr>
              <a:t>1 937</a:t>
            </a:r>
          </a:p>
        </p:txBody>
      </p:sp>
      <p:sp>
        <p:nvSpPr>
          <p:cNvPr id="39" name="TextBox 39"/>
          <p:cNvSpPr txBox="1"/>
          <p:nvPr/>
        </p:nvSpPr>
        <p:spPr>
          <a:xfrm rot="-5400000">
            <a:off x="12765516" y="2174128"/>
            <a:ext cx="4868657" cy="52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3F3F3F"/>
                </a:solidFill>
                <a:latin typeface="Roboto Slab Regular Bold"/>
              </a:rPr>
              <a:t>1938</a:t>
            </a:r>
          </a:p>
        </p:txBody>
      </p:sp>
      <p:sp>
        <p:nvSpPr>
          <p:cNvPr id="40" name="TextBox 40"/>
          <p:cNvSpPr txBox="1"/>
          <p:nvPr/>
        </p:nvSpPr>
        <p:spPr>
          <a:xfrm rot="-5400000">
            <a:off x="13886407" y="2174128"/>
            <a:ext cx="4868657" cy="52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3F3F3F"/>
                </a:solidFill>
                <a:latin typeface="Roboto Slab Regular Bold"/>
              </a:rPr>
              <a:t>2 002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559955">
            <a:off x="-1733642" y="5809059"/>
            <a:ext cx="4369118" cy="45602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469579">
            <a:off x="15757509" y="5701977"/>
            <a:ext cx="4424876" cy="46184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588654">
            <a:off x="2453207" y="7720921"/>
            <a:ext cx="2347663" cy="24503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18043">
            <a:off x="13350997" y="7740086"/>
            <a:ext cx="2377623" cy="24816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739823">
            <a:off x="2453641" y="5835061"/>
            <a:ext cx="1476414" cy="14293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103663">
            <a:off x="772697" y="2868071"/>
            <a:ext cx="3153463" cy="30528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764243">
            <a:off x="-1937106" y="-1452683"/>
            <a:ext cx="4395542" cy="42615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9944289">
            <a:off x="16301189" y="-1527064"/>
            <a:ext cx="4451636" cy="4315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991293">
            <a:off x="-477542" y="3511433"/>
            <a:ext cx="1476414" cy="14293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55030">
            <a:off x="17636396" y="3637081"/>
            <a:ext cx="1495256" cy="14475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46751">
            <a:off x="14241315" y="2767350"/>
            <a:ext cx="3193706" cy="30918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991293">
            <a:off x="14381073" y="5874269"/>
            <a:ext cx="1495256" cy="14475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378080" y="2455690"/>
            <a:ext cx="7531840" cy="652522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852858" y="706658"/>
            <a:ext cx="8582283" cy="129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2"/>
              </a:lnSpc>
            </a:pPr>
            <a:r>
              <a:rPr lang="en-US" sz="4600">
                <a:solidFill>
                  <a:srgbClr val="FFFCEB"/>
                </a:solidFill>
                <a:latin typeface="CAT Neuzeit Bold"/>
              </a:rPr>
              <a:t>КОНЦЕПЦИЯ ЭКОЛОГИЧЕСКОГО ТУРИЗМА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62631" y="6436495"/>
            <a:ext cx="7481892" cy="123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CEB"/>
                </a:solidFill>
                <a:latin typeface="Roboto Slab Regular Bold"/>
              </a:rPr>
              <a:t>ПРИНЦИП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CEB"/>
                </a:solidFill>
                <a:latin typeface="Roboto Slab Regular Bold"/>
              </a:rPr>
              <a:t>ШИРОКОГО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CEB"/>
                </a:solidFill>
                <a:latin typeface="Roboto Slab Regular Bold"/>
              </a:rPr>
              <a:t>ОХВАТА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91848" y="6501447"/>
            <a:ext cx="7481892" cy="81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CEB"/>
                </a:solidFill>
                <a:latin typeface="Roboto Slab Regular Bold"/>
              </a:rPr>
              <a:t>ПРИНЦИП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CEB"/>
                </a:solidFill>
                <a:latin typeface="Roboto Slab Regular Bold"/>
              </a:rPr>
              <a:t>УСИЛЕНИЯ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03054" y="2963767"/>
            <a:ext cx="7481892" cy="1650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CEB"/>
                </a:solidFill>
                <a:latin typeface="Roboto Slab Regular Bold"/>
              </a:rPr>
              <a:t>ПРИНЦИП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CEB"/>
                </a:solidFill>
                <a:latin typeface="Roboto Slab Regular Bold"/>
              </a:rPr>
              <a:t>МИНИМИЗАЦИИ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CEB"/>
                </a:solidFill>
                <a:latin typeface="Roboto Slab Regular Bold"/>
              </a:rPr>
              <a:t>НЕГАТИВНЫХ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CEB"/>
                </a:solidFill>
                <a:latin typeface="Roboto Slab Regular Bold"/>
              </a:rPr>
              <a:t>ПОСЛЕДСТВИЙ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0320" y="875655"/>
            <a:ext cx="7736749" cy="141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44704A"/>
                </a:solidFill>
                <a:latin typeface="CAT Neuzeit Bold"/>
              </a:rPr>
              <a:t>КАК МЫ ПРОВОДИЛИ ИССЛЕДОВАНИЕ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927288"/>
            <a:ext cx="4581805" cy="3850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Roboto Slab Regular Bold"/>
              </a:rPr>
              <a:t>Оценка природных условий и инфраструктурного обеспечения экологического туризма в Амурской области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05937" y="4927288"/>
            <a:ext cx="4502265" cy="219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Roboto Slab Regular Bold"/>
              </a:rPr>
              <a:t>Изучение динамики развития экологического туризма в регионе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73742" y="4927288"/>
            <a:ext cx="4502265" cy="274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Roboto Slab Regular Bold"/>
              </a:rPr>
              <a:t>Характеристика эколого-туристического продукта Амурской области</a:t>
            </a:r>
          </a:p>
        </p:txBody>
      </p:sp>
      <p:grpSp>
        <p:nvGrpSpPr>
          <p:cNvPr id="6" name="Group 6"/>
          <p:cNvGrpSpPr/>
          <p:nvPr/>
        </p:nvGrpSpPr>
        <p:grpSpPr>
          <a:xfrm rot="-5400000">
            <a:off x="16226666" y="-1473189"/>
            <a:ext cx="1074979" cy="3892892"/>
            <a:chOff x="0" y="0"/>
            <a:chExt cx="667679" cy="24179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7679" cy="2417910"/>
            </a:xfrm>
            <a:custGeom>
              <a:avLst/>
              <a:gdLst/>
              <a:ahLst/>
              <a:cxnLst/>
              <a:rect l="l" t="t" r="r" b="b"/>
              <a:pathLst>
                <a:path w="667679" h="2417910">
                  <a:moveTo>
                    <a:pt x="543218" y="2417910"/>
                  </a:moveTo>
                  <a:lnTo>
                    <a:pt x="124460" y="2417910"/>
                  </a:lnTo>
                  <a:cubicBezTo>
                    <a:pt x="55880" y="2417910"/>
                    <a:pt x="0" y="2362029"/>
                    <a:pt x="0" y="22934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3219" y="0"/>
                  </a:lnTo>
                  <a:cubicBezTo>
                    <a:pt x="611799" y="0"/>
                    <a:pt x="667679" y="55880"/>
                    <a:pt x="667679" y="124460"/>
                  </a:cubicBezTo>
                  <a:lnTo>
                    <a:pt x="667679" y="2293450"/>
                  </a:lnTo>
                  <a:cubicBezTo>
                    <a:pt x="667679" y="2362030"/>
                    <a:pt x="611799" y="2417910"/>
                    <a:pt x="543219" y="2417910"/>
                  </a:cubicBezTo>
                  <a:close/>
                </a:path>
              </a:pathLst>
            </a:custGeom>
            <a:solidFill>
              <a:srgbClr val="44704A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15129700" y="-848054"/>
            <a:ext cx="1183971" cy="5527796"/>
            <a:chOff x="0" y="0"/>
            <a:chExt cx="735375" cy="34333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35375" cy="3433363"/>
            </a:xfrm>
            <a:custGeom>
              <a:avLst/>
              <a:gdLst/>
              <a:ahLst/>
              <a:cxnLst/>
              <a:rect l="l" t="t" r="r" b="b"/>
              <a:pathLst>
                <a:path w="735375" h="3433363">
                  <a:moveTo>
                    <a:pt x="610915" y="3433363"/>
                  </a:moveTo>
                  <a:lnTo>
                    <a:pt x="124460" y="3433363"/>
                  </a:lnTo>
                  <a:cubicBezTo>
                    <a:pt x="55880" y="3433363"/>
                    <a:pt x="0" y="3377483"/>
                    <a:pt x="0" y="33089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0915" y="0"/>
                  </a:lnTo>
                  <a:cubicBezTo>
                    <a:pt x="679495" y="0"/>
                    <a:pt x="735375" y="55880"/>
                    <a:pt x="735375" y="124460"/>
                  </a:cubicBezTo>
                  <a:lnTo>
                    <a:pt x="735375" y="3308903"/>
                  </a:lnTo>
                  <a:cubicBezTo>
                    <a:pt x="735375" y="3377483"/>
                    <a:pt x="679495" y="3433363"/>
                    <a:pt x="610915" y="3433363"/>
                  </a:cubicBezTo>
                  <a:close/>
                </a:path>
              </a:pathLst>
            </a:custGeom>
            <a:solidFill>
              <a:srgbClr val="44704A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4225723" y="-497169"/>
            <a:ext cx="1183971" cy="7785496"/>
            <a:chOff x="0" y="0"/>
            <a:chExt cx="735375" cy="48356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35375" cy="4835640"/>
            </a:xfrm>
            <a:custGeom>
              <a:avLst/>
              <a:gdLst/>
              <a:ahLst/>
              <a:cxnLst/>
              <a:rect l="l" t="t" r="r" b="b"/>
              <a:pathLst>
                <a:path w="735375" h="4835640">
                  <a:moveTo>
                    <a:pt x="610915" y="4835640"/>
                  </a:moveTo>
                  <a:lnTo>
                    <a:pt x="124460" y="4835640"/>
                  </a:lnTo>
                  <a:cubicBezTo>
                    <a:pt x="55880" y="4835640"/>
                    <a:pt x="0" y="4779760"/>
                    <a:pt x="0" y="4711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0915" y="0"/>
                  </a:lnTo>
                  <a:cubicBezTo>
                    <a:pt x="679495" y="0"/>
                    <a:pt x="735375" y="55880"/>
                    <a:pt x="735375" y="124460"/>
                  </a:cubicBezTo>
                  <a:lnTo>
                    <a:pt x="735375" y="4711180"/>
                  </a:lnTo>
                  <a:cubicBezTo>
                    <a:pt x="735375" y="4779760"/>
                    <a:pt x="679495" y="4835640"/>
                    <a:pt x="610915" y="4835640"/>
                  </a:cubicBezTo>
                  <a:close/>
                </a:path>
              </a:pathLst>
            </a:custGeom>
            <a:solidFill>
              <a:srgbClr val="44704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t="7083" b="56585"/>
          <a:stretch>
            <a:fillRect/>
          </a:stretch>
        </p:blipFill>
        <p:spPr>
          <a:xfrm>
            <a:off x="10924961" y="2792438"/>
            <a:ext cx="3387247" cy="11931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 b="39917"/>
          <a:stretch>
            <a:fillRect/>
          </a:stretch>
        </p:blipFill>
        <p:spPr>
          <a:xfrm>
            <a:off x="15761257" y="1323858"/>
            <a:ext cx="2005796" cy="1168397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28700" y="2751081"/>
            <a:ext cx="1162202" cy="823608"/>
            <a:chOff x="0" y="0"/>
            <a:chExt cx="806450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44704A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/>
          <a:srcRect l="47293" t="3963"/>
          <a:stretch>
            <a:fillRect/>
          </a:stretch>
        </p:blipFill>
        <p:spPr>
          <a:xfrm rot="4662930">
            <a:off x="15606113" y="-251577"/>
            <a:ext cx="575499" cy="10166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0192" y="2141117"/>
            <a:ext cx="13053755" cy="7117183"/>
            <a:chOff x="0" y="0"/>
            <a:chExt cx="17405007" cy="9489578"/>
          </a:xfrm>
        </p:grpSpPr>
        <p:sp>
          <p:nvSpPr>
            <p:cNvPr id="3" name="TextBox 3"/>
            <p:cNvSpPr txBox="1"/>
            <p:nvPr/>
          </p:nvSpPr>
          <p:spPr>
            <a:xfrm rot="-2700000">
              <a:off x="-208531" y="7656843"/>
              <a:ext cx="2438797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Архаринский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 rot="-2700000">
              <a:off x="1027775" y="7913903"/>
              <a:ext cx="3165872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Благовещенский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2700000">
              <a:off x="2984950" y="7872370"/>
              <a:ext cx="3048397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Магдагачинский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-2700000">
              <a:off x="4834062" y="7875597"/>
              <a:ext cx="3057525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Селемджинский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2700000">
              <a:off x="6642015" y="7895873"/>
              <a:ext cx="3114873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Сковородинский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-2700000">
              <a:off x="9848684" y="7336781"/>
              <a:ext cx="1533525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Зейский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-2700000">
              <a:off x="10899183" y="7670805"/>
              <a:ext cx="2478286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Мазановский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-2700000">
              <a:off x="12918180" y="7603663"/>
              <a:ext cx="2288381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Тындинский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-2700000">
              <a:off x="14503742" y="7716057"/>
              <a:ext cx="2606278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Шимановский</a:t>
              </a:r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899199" y="238760"/>
              <a:ext cx="16505807" cy="6401420"/>
              <a:chOff x="0" y="0"/>
              <a:chExt cx="16505807" cy="640142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-6350"/>
                <a:ext cx="1650580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05806" h="12700">
                    <a:moveTo>
                      <a:pt x="0" y="0"/>
                    </a:moveTo>
                    <a:lnTo>
                      <a:pt x="16505806" y="0"/>
                    </a:lnTo>
                    <a:lnTo>
                      <a:pt x="1650580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1273934"/>
                <a:ext cx="1650580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05806" h="12700">
                    <a:moveTo>
                      <a:pt x="0" y="0"/>
                    </a:moveTo>
                    <a:lnTo>
                      <a:pt x="16505806" y="0"/>
                    </a:lnTo>
                    <a:lnTo>
                      <a:pt x="1650580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2554218"/>
                <a:ext cx="1650580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05806" h="12700">
                    <a:moveTo>
                      <a:pt x="0" y="0"/>
                    </a:moveTo>
                    <a:lnTo>
                      <a:pt x="16505806" y="0"/>
                    </a:lnTo>
                    <a:lnTo>
                      <a:pt x="1650580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3834502"/>
                <a:ext cx="1650580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05806" h="12700">
                    <a:moveTo>
                      <a:pt x="0" y="0"/>
                    </a:moveTo>
                    <a:lnTo>
                      <a:pt x="16505806" y="0"/>
                    </a:lnTo>
                    <a:lnTo>
                      <a:pt x="1650580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5114785"/>
                <a:ext cx="1650580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05806" h="12700">
                    <a:moveTo>
                      <a:pt x="0" y="0"/>
                    </a:moveTo>
                    <a:lnTo>
                      <a:pt x="16505806" y="0"/>
                    </a:lnTo>
                    <a:lnTo>
                      <a:pt x="1650580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6395069"/>
                <a:ext cx="1650580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6505806" h="12700">
                    <a:moveTo>
                      <a:pt x="0" y="0"/>
                    </a:moveTo>
                    <a:lnTo>
                      <a:pt x="16505806" y="0"/>
                    </a:lnTo>
                    <a:lnTo>
                      <a:pt x="1650580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357068" y="-57150"/>
              <a:ext cx="338931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5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57068" y="1223134"/>
              <a:ext cx="338931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4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57068" y="2503418"/>
              <a:ext cx="338931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3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7068" y="3783702"/>
              <a:ext cx="338931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2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57068" y="5063986"/>
              <a:ext cx="338931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1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57068" y="6344270"/>
              <a:ext cx="338931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899199" y="238760"/>
              <a:ext cx="16505807" cy="6401420"/>
              <a:chOff x="0" y="0"/>
              <a:chExt cx="16505807" cy="640142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-6350"/>
                <a:ext cx="1650581" cy="6407769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6407769">
                    <a:moveTo>
                      <a:pt x="0" y="6407769"/>
                    </a:moveTo>
                    <a:lnTo>
                      <a:pt x="0" y="132046"/>
                    </a:lnTo>
                    <a:cubicBezTo>
                      <a:pt x="0" y="97026"/>
                      <a:pt x="13912" y="63439"/>
                      <a:pt x="38676" y="38676"/>
                    </a:cubicBezTo>
                    <a:cubicBezTo>
                      <a:pt x="63439" y="13912"/>
                      <a:pt x="97026" y="0"/>
                      <a:pt x="132046" y="0"/>
                    </a:cubicBezTo>
                    <a:lnTo>
                      <a:pt x="1518534" y="0"/>
                    </a:lnTo>
                    <a:cubicBezTo>
                      <a:pt x="1591461" y="0"/>
                      <a:pt x="1650581" y="59119"/>
                      <a:pt x="1650581" y="132046"/>
                    </a:cubicBezTo>
                    <a:lnTo>
                      <a:pt x="1650581" y="6407769"/>
                    </a:lnTo>
                    <a:close/>
                  </a:path>
                </a:pathLst>
              </a:custGeom>
              <a:solidFill>
                <a:srgbClr val="2AC69D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1856903" y="-6350"/>
                <a:ext cx="1650581" cy="6407769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6407769">
                    <a:moveTo>
                      <a:pt x="0" y="6407769"/>
                    </a:moveTo>
                    <a:lnTo>
                      <a:pt x="0" y="132046"/>
                    </a:lnTo>
                    <a:cubicBezTo>
                      <a:pt x="0" y="59119"/>
                      <a:pt x="59120" y="0"/>
                      <a:pt x="132047" y="0"/>
                    </a:cubicBezTo>
                    <a:lnTo>
                      <a:pt x="1518535" y="0"/>
                    </a:lnTo>
                    <a:cubicBezTo>
                      <a:pt x="1591462" y="0"/>
                      <a:pt x="1650581" y="59119"/>
                      <a:pt x="1650581" y="132046"/>
                    </a:cubicBezTo>
                    <a:lnTo>
                      <a:pt x="1650581" y="6407769"/>
                    </a:lnTo>
                    <a:close/>
                  </a:path>
                </a:pathLst>
              </a:custGeom>
              <a:solidFill>
                <a:srgbClr val="2AC69D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3713807" y="-6350"/>
                <a:ext cx="1650581" cy="6407769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6407769">
                    <a:moveTo>
                      <a:pt x="0" y="6407769"/>
                    </a:moveTo>
                    <a:lnTo>
                      <a:pt x="0" y="132046"/>
                    </a:lnTo>
                    <a:cubicBezTo>
                      <a:pt x="0" y="97026"/>
                      <a:pt x="13912" y="63439"/>
                      <a:pt x="38675" y="38675"/>
                    </a:cubicBezTo>
                    <a:cubicBezTo>
                      <a:pt x="63439" y="13912"/>
                      <a:pt x="97026" y="0"/>
                      <a:pt x="132046" y="0"/>
                    </a:cubicBezTo>
                    <a:lnTo>
                      <a:pt x="1518534" y="0"/>
                    </a:lnTo>
                    <a:cubicBezTo>
                      <a:pt x="1553554" y="0"/>
                      <a:pt x="1587141" y="13912"/>
                      <a:pt x="1611905" y="38675"/>
                    </a:cubicBezTo>
                    <a:cubicBezTo>
                      <a:pt x="1636668" y="63439"/>
                      <a:pt x="1650580" y="97026"/>
                      <a:pt x="1650580" y="132046"/>
                    </a:cubicBezTo>
                    <a:lnTo>
                      <a:pt x="1650580" y="6407769"/>
                    </a:lnTo>
                    <a:close/>
                  </a:path>
                </a:pathLst>
              </a:custGeom>
              <a:solidFill>
                <a:srgbClr val="2AC69D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570710" y="-6350"/>
                <a:ext cx="1650581" cy="6407769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6407769">
                    <a:moveTo>
                      <a:pt x="0" y="6407769"/>
                    </a:moveTo>
                    <a:lnTo>
                      <a:pt x="0" y="132046"/>
                    </a:lnTo>
                    <a:cubicBezTo>
                      <a:pt x="0" y="97026"/>
                      <a:pt x="13912" y="63439"/>
                      <a:pt x="38676" y="38675"/>
                    </a:cubicBezTo>
                    <a:cubicBezTo>
                      <a:pt x="63439" y="13912"/>
                      <a:pt x="97026" y="0"/>
                      <a:pt x="132047" y="0"/>
                    </a:cubicBezTo>
                    <a:lnTo>
                      <a:pt x="1518534" y="0"/>
                    </a:lnTo>
                    <a:cubicBezTo>
                      <a:pt x="1553555" y="0"/>
                      <a:pt x="1587141" y="13912"/>
                      <a:pt x="1611905" y="38675"/>
                    </a:cubicBezTo>
                    <a:cubicBezTo>
                      <a:pt x="1636669" y="63439"/>
                      <a:pt x="1650581" y="97025"/>
                      <a:pt x="1650581" y="132046"/>
                    </a:cubicBezTo>
                    <a:lnTo>
                      <a:pt x="1650581" y="6407769"/>
                    </a:lnTo>
                    <a:close/>
                  </a:path>
                </a:pathLst>
              </a:custGeom>
              <a:solidFill>
                <a:srgbClr val="2AC69D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7427613" y="-6350"/>
                <a:ext cx="1650581" cy="6407769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6407769">
                    <a:moveTo>
                      <a:pt x="0" y="6407769"/>
                    </a:moveTo>
                    <a:lnTo>
                      <a:pt x="0" y="132046"/>
                    </a:lnTo>
                    <a:cubicBezTo>
                      <a:pt x="0" y="59119"/>
                      <a:pt x="59119" y="0"/>
                      <a:pt x="132046" y="0"/>
                    </a:cubicBezTo>
                    <a:lnTo>
                      <a:pt x="1518535" y="0"/>
                    </a:lnTo>
                    <a:cubicBezTo>
                      <a:pt x="1591462" y="0"/>
                      <a:pt x="1650581" y="59119"/>
                      <a:pt x="1650581" y="132046"/>
                    </a:cubicBezTo>
                    <a:lnTo>
                      <a:pt x="1650581" y="6407769"/>
                    </a:lnTo>
                    <a:close/>
                  </a:path>
                </a:pathLst>
              </a:custGeom>
              <a:solidFill>
                <a:srgbClr val="2AC69D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284516" y="1273934"/>
                <a:ext cx="1650581" cy="5127486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5127486">
                    <a:moveTo>
                      <a:pt x="0" y="5127485"/>
                    </a:moveTo>
                    <a:lnTo>
                      <a:pt x="0" y="132046"/>
                    </a:lnTo>
                    <a:cubicBezTo>
                      <a:pt x="0" y="97025"/>
                      <a:pt x="13913" y="63439"/>
                      <a:pt x="38676" y="38675"/>
                    </a:cubicBezTo>
                    <a:cubicBezTo>
                      <a:pt x="63440" y="13912"/>
                      <a:pt x="97026" y="0"/>
                      <a:pt x="132047" y="0"/>
                    </a:cubicBezTo>
                    <a:lnTo>
                      <a:pt x="1518535" y="0"/>
                    </a:lnTo>
                    <a:cubicBezTo>
                      <a:pt x="1553556" y="0"/>
                      <a:pt x="1587142" y="13912"/>
                      <a:pt x="1611906" y="38675"/>
                    </a:cubicBezTo>
                    <a:cubicBezTo>
                      <a:pt x="1636669" y="63439"/>
                      <a:pt x="1650582" y="97025"/>
                      <a:pt x="1650582" y="132046"/>
                    </a:cubicBezTo>
                    <a:lnTo>
                      <a:pt x="1650582" y="5127485"/>
                    </a:lnTo>
                    <a:close/>
                  </a:path>
                </a:pathLst>
              </a:custGeom>
              <a:solidFill>
                <a:srgbClr val="2AC69D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11141420" y="1273934"/>
                <a:ext cx="1650581" cy="5127485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5127485">
                    <a:moveTo>
                      <a:pt x="0" y="5127485"/>
                    </a:moveTo>
                    <a:lnTo>
                      <a:pt x="0" y="132046"/>
                    </a:lnTo>
                    <a:cubicBezTo>
                      <a:pt x="0" y="59119"/>
                      <a:pt x="59119" y="0"/>
                      <a:pt x="132046" y="0"/>
                    </a:cubicBezTo>
                    <a:lnTo>
                      <a:pt x="1518534" y="0"/>
                    </a:lnTo>
                    <a:cubicBezTo>
                      <a:pt x="1591462" y="0"/>
                      <a:pt x="1650581" y="59119"/>
                      <a:pt x="1650581" y="132046"/>
                    </a:cubicBezTo>
                    <a:lnTo>
                      <a:pt x="1650581" y="5127485"/>
                    </a:lnTo>
                    <a:close/>
                  </a:path>
                </a:pathLst>
              </a:custGeom>
              <a:solidFill>
                <a:srgbClr val="2AC69D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12998323" y="1273934"/>
                <a:ext cx="1650581" cy="5127485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5127485">
                    <a:moveTo>
                      <a:pt x="0" y="5127485"/>
                    </a:moveTo>
                    <a:lnTo>
                      <a:pt x="0" y="132046"/>
                    </a:lnTo>
                    <a:cubicBezTo>
                      <a:pt x="0" y="59119"/>
                      <a:pt x="59119" y="0"/>
                      <a:pt x="132046" y="0"/>
                    </a:cubicBezTo>
                    <a:lnTo>
                      <a:pt x="1518535" y="0"/>
                    </a:lnTo>
                    <a:cubicBezTo>
                      <a:pt x="1591462" y="0"/>
                      <a:pt x="1650581" y="59119"/>
                      <a:pt x="1650581" y="132046"/>
                    </a:cubicBezTo>
                    <a:lnTo>
                      <a:pt x="1650581" y="5127485"/>
                    </a:lnTo>
                    <a:close/>
                  </a:path>
                </a:pathLst>
              </a:custGeom>
              <a:solidFill>
                <a:srgbClr val="2AC69D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14855227" y="1273934"/>
                <a:ext cx="1650580" cy="5127485"/>
              </a:xfrm>
              <a:custGeom>
                <a:avLst/>
                <a:gdLst/>
                <a:ahLst/>
                <a:cxnLst/>
                <a:rect l="l" t="t" r="r" b="b"/>
                <a:pathLst>
                  <a:path w="1650580" h="5127485">
                    <a:moveTo>
                      <a:pt x="0" y="5127485"/>
                    </a:moveTo>
                    <a:lnTo>
                      <a:pt x="0" y="132046"/>
                    </a:lnTo>
                    <a:cubicBezTo>
                      <a:pt x="0" y="59119"/>
                      <a:pt x="59118" y="0"/>
                      <a:pt x="132046" y="0"/>
                    </a:cubicBezTo>
                    <a:lnTo>
                      <a:pt x="1518533" y="0"/>
                    </a:lnTo>
                    <a:cubicBezTo>
                      <a:pt x="1591461" y="0"/>
                      <a:pt x="1650579" y="59119"/>
                      <a:pt x="1650579" y="132046"/>
                    </a:cubicBezTo>
                    <a:lnTo>
                      <a:pt x="1650579" y="5127485"/>
                    </a:lnTo>
                    <a:close/>
                  </a:path>
                </a:pathLst>
              </a:custGeom>
              <a:solidFill>
                <a:srgbClr val="2AC69D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0" y="2556758"/>
                <a:ext cx="1650581" cy="3844661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3844661">
                    <a:moveTo>
                      <a:pt x="0" y="0"/>
                    </a:moveTo>
                    <a:lnTo>
                      <a:pt x="1650581" y="0"/>
                    </a:lnTo>
                    <a:lnTo>
                      <a:pt x="1650581" y="3844661"/>
                    </a:lnTo>
                    <a:lnTo>
                      <a:pt x="0" y="3844661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1856903" y="2556758"/>
                <a:ext cx="1650581" cy="3844661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3844661">
                    <a:moveTo>
                      <a:pt x="0" y="0"/>
                    </a:moveTo>
                    <a:lnTo>
                      <a:pt x="1650581" y="0"/>
                    </a:lnTo>
                    <a:lnTo>
                      <a:pt x="1650581" y="3844661"/>
                    </a:lnTo>
                    <a:lnTo>
                      <a:pt x="0" y="3844661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713807" y="2556758"/>
                <a:ext cx="1650581" cy="3844661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3844661">
                    <a:moveTo>
                      <a:pt x="0" y="0"/>
                    </a:moveTo>
                    <a:lnTo>
                      <a:pt x="1650580" y="0"/>
                    </a:lnTo>
                    <a:lnTo>
                      <a:pt x="1650580" y="3844661"/>
                    </a:lnTo>
                    <a:lnTo>
                      <a:pt x="0" y="3844661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5570710" y="2556758"/>
                <a:ext cx="1650581" cy="3844661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3844661">
                    <a:moveTo>
                      <a:pt x="0" y="0"/>
                    </a:moveTo>
                    <a:lnTo>
                      <a:pt x="1650581" y="0"/>
                    </a:lnTo>
                    <a:lnTo>
                      <a:pt x="1650581" y="3844661"/>
                    </a:lnTo>
                    <a:lnTo>
                      <a:pt x="0" y="3844661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7427613" y="2556758"/>
                <a:ext cx="1650581" cy="3844661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3844661">
                    <a:moveTo>
                      <a:pt x="0" y="0"/>
                    </a:moveTo>
                    <a:lnTo>
                      <a:pt x="1650581" y="0"/>
                    </a:lnTo>
                    <a:lnTo>
                      <a:pt x="1650581" y="3844661"/>
                    </a:lnTo>
                    <a:lnTo>
                      <a:pt x="0" y="3844661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9284516" y="2555805"/>
                <a:ext cx="1650581" cy="3845614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3845614">
                    <a:moveTo>
                      <a:pt x="0" y="0"/>
                    </a:moveTo>
                    <a:lnTo>
                      <a:pt x="1650582" y="0"/>
                    </a:lnTo>
                    <a:lnTo>
                      <a:pt x="1650582" y="3845614"/>
                    </a:lnTo>
                    <a:lnTo>
                      <a:pt x="0" y="3845614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1141420" y="2555805"/>
                <a:ext cx="1650581" cy="3845614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3845614">
                    <a:moveTo>
                      <a:pt x="0" y="0"/>
                    </a:moveTo>
                    <a:lnTo>
                      <a:pt x="1650581" y="0"/>
                    </a:lnTo>
                    <a:lnTo>
                      <a:pt x="1650581" y="3845614"/>
                    </a:lnTo>
                    <a:lnTo>
                      <a:pt x="0" y="3845614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12998323" y="2555805"/>
                <a:ext cx="1650581" cy="3845614"/>
              </a:xfrm>
              <a:custGeom>
                <a:avLst/>
                <a:gdLst/>
                <a:ahLst/>
                <a:cxnLst/>
                <a:rect l="l" t="t" r="r" b="b"/>
                <a:pathLst>
                  <a:path w="1650581" h="3845614">
                    <a:moveTo>
                      <a:pt x="0" y="0"/>
                    </a:moveTo>
                    <a:lnTo>
                      <a:pt x="1650581" y="0"/>
                    </a:lnTo>
                    <a:lnTo>
                      <a:pt x="1650581" y="3845614"/>
                    </a:lnTo>
                    <a:lnTo>
                      <a:pt x="0" y="3845614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14855227" y="2555805"/>
                <a:ext cx="1650580" cy="3845614"/>
              </a:xfrm>
              <a:custGeom>
                <a:avLst/>
                <a:gdLst/>
                <a:ahLst/>
                <a:cxnLst/>
                <a:rect l="l" t="t" r="r" b="b"/>
                <a:pathLst>
                  <a:path w="1650580" h="3845614">
                    <a:moveTo>
                      <a:pt x="0" y="0"/>
                    </a:moveTo>
                    <a:lnTo>
                      <a:pt x="1650579" y="0"/>
                    </a:lnTo>
                    <a:lnTo>
                      <a:pt x="1650579" y="3845614"/>
                    </a:lnTo>
                    <a:lnTo>
                      <a:pt x="0" y="3845614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</p:grpSp>
      </p:grpSp>
      <p:grpSp>
        <p:nvGrpSpPr>
          <p:cNvPr id="44" name="Group 44"/>
          <p:cNvGrpSpPr/>
          <p:nvPr/>
        </p:nvGrpSpPr>
        <p:grpSpPr>
          <a:xfrm>
            <a:off x="14813112" y="4531523"/>
            <a:ext cx="611977" cy="611977"/>
            <a:chOff x="0" y="0"/>
            <a:chExt cx="1913890" cy="191389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ADA9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2250934" y="942975"/>
            <a:ext cx="13786133" cy="72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FFFCEB"/>
                </a:solidFill>
                <a:latin typeface="CAT Neuzeit Bold"/>
              </a:rPr>
              <a:t>ОЦЕНКА ТУРИСТСКО-РЕКРЕАЦИОННОГО ПОТЕНЦИАЛА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4813112" y="2651963"/>
            <a:ext cx="611977" cy="611977"/>
            <a:chOff x="0" y="0"/>
            <a:chExt cx="1913890" cy="191389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AC69D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15119100" y="2756575"/>
            <a:ext cx="2996105" cy="144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Социально-экономический</a:t>
            </a:r>
          </a:p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потенциал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119100" y="4742128"/>
            <a:ext cx="2996105" cy="144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Природно-климатический</a:t>
            </a:r>
          </a:p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потенциал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Произвольный</PresentationFormat>
  <Paragraphs>139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CAT Neuzeit Bold</vt:lpstr>
      <vt:lpstr>Roboto Slab Thin Bold</vt:lpstr>
      <vt:lpstr>Roboto Slab Regular</vt:lpstr>
      <vt:lpstr>CAT Neuzeit</vt:lpstr>
      <vt:lpstr>Roboto Slab Regular Bold</vt:lpstr>
      <vt:lpstr>Calibri</vt:lpstr>
      <vt:lpstr>Arimo</vt:lpstr>
      <vt:lpstr>Open Sans Light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основных форм и тенденций развития экологического туризма в амурской области</dc:title>
  <dc:creator>Дом</dc:creator>
  <cp:lastModifiedBy>Windows User</cp:lastModifiedBy>
  <cp:revision>1</cp:revision>
  <dcterms:created xsi:type="dcterms:W3CDTF">2006-08-16T00:00:00Z</dcterms:created>
  <dcterms:modified xsi:type="dcterms:W3CDTF">2020-06-18T21:31:52Z</dcterms:modified>
  <dc:identifier>DAD_gOm8jIw</dc:identifier>
</cp:coreProperties>
</file>